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74" r:id="rId3"/>
    <p:sldId id="278" r:id="rId4"/>
    <p:sldId id="282" r:id="rId5"/>
    <p:sldId id="289" r:id="rId6"/>
    <p:sldId id="283" r:id="rId7"/>
    <p:sldId id="290" r:id="rId8"/>
    <p:sldId id="271" r:id="rId9"/>
    <p:sldId id="291" r:id="rId10"/>
    <p:sldId id="281" r:id="rId11"/>
    <p:sldId id="292" r:id="rId12"/>
    <p:sldId id="284" r:id="rId13"/>
    <p:sldId id="299" r:id="rId14"/>
    <p:sldId id="300" r:id="rId15"/>
    <p:sldId id="285" r:id="rId16"/>
    <p:sldId id="286" r:id="rId17"/>
    <p:sldId id="279" r:id="rId18"/>
    <p:sldId id="287" r:id="rId19"/>
    <p:sldId id="293" r:id="rId20"/>
    <p:sldId id="297" r:id="rId21"/>
    <p:sldId id="280" r:id="rId22"/>
    <p:sldId id="301" r:id="rId23"/>
    <p:sldId id="288" r:id="rId24"/>
    <p:sldId id="302" r:id="rId25"/>
    <p:sldId id="298" r:id="rId26"/>
    <p:sldId id="294" r:id="rId27"/>
    <p:sldId id="296" r:id="rId28"/>
    <p:sldId id="26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520" autoAdjust="0"/>
  </p:normalViewPr>
  <p:slideViewPr>
    <p:cSldViewPr snapToGrid="0">
      <p:cViewPr varScale="1">
        <p:scale>
          <a:sx n="56" d="100"/>
          <a:sy n="56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B1E0D-632A-4A50-B60D-0DB40BC51F0A}" type="datetimeFigureOut">
              <a:rPr kumimoji="1" lang="ja-JP" altLang="en-US" smtClean="0"/>
              <a:t>2023/12/26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25BF-52E0-4902-9A73-AE278CDD8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82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14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710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358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413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66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509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39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034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055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329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06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377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695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071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423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674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91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592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653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8459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終り</a:t>
            </a:r>
          </a:p>
          <a:p>
            <a:r>
              <a:rPr kumimoji="1" lang="ja-JP" altLang="en-US" dirty="0"/>
              <a:t>・ トレーニングコースにご協力いただきまして、ありがとうございます。</a:t>
            </a:r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Email: mikiikka277@hb.tp1.jp</a:t>
            </a:r>
          </a:p>
          <a:p>
            <a:r>
              <a:rPr kumimoji="1" lang="ja-JP" altLang="en-US" dirty="0"/>
              <a:t>・ </a:t>
            </a:r>
            <a:r>
              <a:rPr kumimoji="1" lang="en-US" altLang="ja-JP" dirty="0"/>
              <a:t>Facebook: Miki Hideki</a:t>
            </a:r>
          </a:p>
          <a:p>
            <a:r>
              <a:rPr kumimoji="1" lang="ja-JP" altLang="en-US" dirty="0"/>
              <a:t>・ 文書サーバー</a:t>
            </a:r>
            <a:r>
              <a:rPr kumimoji="1" lang="en-US" altLang="ja-JP" dirty="0"/>
              <a:t>: http://gaga.jellybean.jp/indexbsl.html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431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249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981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70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735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540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98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25BF-52E0-4902-9A73-AE278CDD8D8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27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12/26/2023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ikiikka277@hb.tp1.jp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F6C570-3EE5-4F5C-A199-BDEAA628A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1449147"/>
            <a:ext cx="11382000" cy="2971051"/>
          </a:xfrm>
        </p:spPr>
        <p:txBody>
          <a:bodyPr/>
          <a:lstStyle/>
          <a:p>
            <a:r>
              <a:rPr kumimoji="1" lang="en-US" altLang="ja-JP" sz="6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Technical Point in BSL3 Lab facility</a:t>
            </a:r>
            <a:br>
              <a:rPr kumimoji="1" lang="en-US" altLang="ja-JP" sz="6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en-US" altLang="ja-JP" sz="6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BSL</a:t>
            </a:r>
            <a:r>
              <a:rPr kumimoji="1" lang="ja-JP" altLang="en-US" sz="6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実験室の設備・機器の要点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49AA28-E091-4820-8D0D-0489C6988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577154"/>
          </a:xfrm>
        </p:spPr>
        <p:txBody>
          <a:bodyPr>
            <a:no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24/10/2022</a:t>
            </a:r>
          </a:p>
          <a:p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Hideki Miki, Ph.D. </a:t>
            </a:r>
            <a:r>
              <a:rPr lang="en-US" altLang="ja-JP" sz="32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(Engineering),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JICA Expert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48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Which level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risk importance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b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リスク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の重要性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はどのレベルか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97811"/>
            <a:ext cx="11236056" cy="2695324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judge risk importance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by using risk assessment table (‘Importance’ column) as below table.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リスク評価表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「重要性」欄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を使って、下の表でリスクの重要性を判定してください。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think by yourself for 5 min. Then, discuss with other trainees for 5 min.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自分で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分間考えてください。そして、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分間ほかの研修生と議論してください。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870811D-C8E1-06DF-7709-D917B8D34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672" y="4593135"/>
            <a:ext cx="6775401" cy="22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2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 &amp; A</a:t>
            </a:r>
            <a:endParaRPr kumimoji="1" lang="ja-JP" altLang="en-US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154752" cy="4942936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Which level is risk importance?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リスクの重要性はどのレベルか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express your opinion.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あなたの意見を説明してください。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387A90-E7BE-ADBF-E431-FC62BD7B5179}"/>
              </a:ext>
            </a:extLst>
          </p:cNvPr>
          <p:cNvSpPr/>
          <p:nvPr/>
        </p:nvSpPr>
        <p:spPr>
          <a:xfrm>
            <a:off x="6899" y="0"/>
            <a:ext cx="803101" cy="19291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33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 is important risk?</a:t>
            </a:r>
            <a:b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何が重要なリスクか？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5"/>
            <a:ext cx="11102994" cy="4942936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Now, you can find important risk in your BSL3 lab facility.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今、あなたはあなたの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BSL3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実験室の設備における重要なリスクを見つけることができる。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Next, you must think counter measure against important risk.</a:t>
            </a: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次に、あなたは重要なリスクへの対策を考えなければならない。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250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 counter measure will you do?</a:t>
            </a:r>
            <a:b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どのような対策をするか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206511" cy="494293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think counter measure by using risk assessment table (‘Counter measure’ column).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リスク評価表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「対策」欄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を使って、対策を考えてください。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think by yourself for 5 min. Then, discuss with other trainees for 5 min.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自分で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分間考えてください。そして、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分間ほかの研修生と議論してください。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27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 &amp; A</a:t>
            </a:r>
            <a:endParaRPr kumimoji="1" lang="ja-JP" altLang="en-US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154752" cy="4942936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 counter measure will you do?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どのような対策をするか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express your opinion.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あなたの意見を説明してください。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5387A90-E7BE-ADBF-E431-FC62BD7B5179}"/>
              </a:ext>
            </a:extLst>
          </p:cNvPr>
          <p:cNvSpPr/>
          <p:nvPr/>
        </p:nvSpPr>
        <p:spPr>
          <a:xfrm>
            <a:off x="6899" y="0"/>
            <a:ext cx="803101" cy="19291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462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Case study</a:t>
            </a:r>
            <a:b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事例研究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5"/>
            <a:ext cx="10563286" cy="4942936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of important risk is power failure.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重要なリスクの一つは、停電である。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Most of system and equipment can work by served electric power.</a:t>
            </a: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ほとんどのシステムと機器は、供給された電力で動作する。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 counter measure for power failure does your BSL3 lab have?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あなたの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BSL3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実験室はどのような停電の対策を持つか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736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53" y="0"/>
            <a:ext cx="11382000" cy="1535502"/>
          </a:xfrm>
        </p:spPr>
        <p:txBody>
          <a:bodyPr/>
          <a:lstStyle/>
          <a:p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Counter measure for power failure</a:t>
            </a:r>
            <a:b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停電の対策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206511" cy="494293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Your BSL3 lab may have counter measure for power failure, for example, emergency back-up system (generator, battery, and others). 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あなたの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BSL3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実験室は、停電の対策を持つかもしれない。例えば、非常用バックアップシステム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発電機、蓄電池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など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counter measure works as expected, risk may be smaller, as result, risk may be negligible. </a:t>
            </a: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もし対策が期待通りに機能すれば、リスクは小さくなり、結果として、無視できるかもしれない。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34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Reliability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of counter measure</a:t>
            </a:r>
            <a:b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対策の信頼性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102994" cy="4942936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do you understand ‘Counter measure must have reliability.’?</a:t>
            </a: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しかし、あなたは理解しているか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「対策は信頼性を持たなければならない」ことを。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power failure, will counter measure work as expected?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もし、停電が起こった時、対策は期待通りに機能するか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remember ‘Human will make mistake. Machine will be broken.’. 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思い出してください。「人は間違う。機械は壊れる。」を。</a:t>
            </a:r>
          </a:p>
        </p:txBody>
      </p:sp>
    </p:spTree>
    <p:extLst>
      <p:ext uri="{BB962C8B-B14F-4D97-AF65-F5344CB8AC3E}">
        <p14:creationId xmlns:p14="http://schemas.microsoft.com/office/powerpoint/2010/main" val="343447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How to guarantee reliability?</a:t>
            </a:r>
            <a:b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どのように信頼性を保証するか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97811"/>
            <a:ext cx="11120246" cy="4960189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How do you guarantee reliability of counter measure? </a:t>
            </a: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あなたは、どのように対策の信頼性を保証するか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think by yourself for 5 min. Then, discuss with other trainees for 5 min.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自分で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分間考えてください。そして、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分間ほかの研修生と議論してください。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Hint is human, machine (infra, system, equipment), and others.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ヒントは人、機械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インフラ、システム、機器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、などである。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576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 &amp; A</a:t>
            </a:r>
            <a:endParaRPr kumimoji="1" lang="ja-JP" altLang="en-US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154752" cy="4942936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How to guarantee reliability?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どのように信頼性を保証するか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express your opinion.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あなたの意見を説明してください。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A0FC4D8-D242-E511-4562-4E3424B9E400}"/>
              </a:ext>
            </a:extLst>
          </p:cNvPr>
          <p:cNvSpPr/>
          <p:nvPr/>
        </p:nvSpPr>
        <p:spPr>
          <a:xfrm>
            <a:off x="6899" y="0"/>
            <a:ext cx="811813" cy="19291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69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Concept of BSL3 Lab</a:t>
            </a:r>
            <a:b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BSL3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実験室のコンセプト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5"/>
            <a:ext cx="10563286" cy="4942936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Safety and Economy are Common concept for every buildings.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安全性と経済性は、全ての建物にとって、共通のコンセプトである。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Normally, Safety &gt; Economy.</a:t>
            </a: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一般に、安全性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&gt;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経済性。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for BSL3 lab, Safety &gt;&gt; Economy.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しかし、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BSL3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実験室にとって、安全性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&gt;&gt;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経済性。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571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 does enrich reliability?</a:t>
            </a:r>
            <a:b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何が信頼性を高めるか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172005" cy="494293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Training must be done to prevent human from making mistakes.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人が間違わないようにするためには、訓練が実施されなければならない。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Maintenance must be done to prevent machine from being broken..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機械が壊れないようにするためには、維持管理が実施されなければならない。</a:t>
            </a:r>
          </a:p>
        </p:txBody>
      </p:sp>
    </p:spTree>
    <p:extLst>
      <p:ext uri="{BB962C8B-B14F-4D97-AF65-F5344CB8AC3E}">
        <p14:creationId xmlns:p14="http://schemas.microsoft.com/office/powerpoint/2010/main" val="4234129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Training</a:t>
            </a:r>
            <a:b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訓練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172005" cy="494293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Human cannot do what he have not be trained.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人は、訓練されていないことを、できない。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Human forget soon what he have be trained.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人は、訓練されたことを、すぐに忘れる。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So, Human must be trained periodically.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そのため、人は定期的に訓練されなければならない。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053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Training plan</a:t>
            </a:r>
            <a:b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訓練計画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172005" cy="494293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Training plan must be made for periodical training.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定期的な訓練のために、訓練計画が作成されなければならない。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Training must include not only lecture but also practice.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訓練は、講義だけでなく、実践を含まなければならない。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Equipment and material must be prepared for training.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訓練のための機器や材料が用意されなければならない。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386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Maintenance</a:t>
            </a:r>
            <a:b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維持管理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172005" cy="494293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Inspection must be done periodically to check whether machine is broken or not.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機械が壊れているかどうかを調べるために、点検は定期的に実施されなければならない。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machine is broken, repair must be done quickly.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もし機械が壊れていれば、修理はすぐに実施されなければならない。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Moreover, emergency operation must be done to keep lab minimum function without using broken machine, for example, auto mode -&gt; manual mode and others.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さらに、壊れた機械を使わずに、実験室の最低限の機能を維持するために、応急運転、例えば、自動モード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-&gt;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手動モードなど、が実施されなければならない。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936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Maintenance plan</a:t>
            </a:r>
            <a:b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維持管理計画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172005" cy="494293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Maintenance plan must be made for periodical inspection.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定期的な点検のために、維持管理計画が作成されなければならない。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If equipment and material are expected to be replaced, they must be prepared before inspection.</a:t>
            </a: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機器や材料が交換されると予想される場合は、点検の前にそれらが用意されなければならない。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Contact information with contractor and manufacturer must be updated periodically.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業者やメーカーの連絡先は定期的に更新されなければならない。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3097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Budget</a:t>
            </a:r>
            <a:b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予算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172005" cy="494293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Budget and personnel must be prepared for training and inspection.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研修や点検のために、予算と人員が用意されなければならない。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BSL3 labs cannot get income. So, your organization must think how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get budget.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しかし、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BSL3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実験室は収入を得ることができない。そのため、あなたの組織は、どのように予算を得るかを考えなければならない。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3448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 &amp; A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172005" cy="494293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Let us think together about other important risk, counter measure, reliability until time is up.</a:t>
            </a: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時間終了まで、他の重要なリスク、対策、信頼性を一緒に考えよう。</a:t>
            </a:r>
          </a:p>
          <a:p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C6195F-024D-27CF-AD11-5911298CBA44}"/>
              </a:ext>
            </a:extLst>
          </p:cNvPr>
          <p:cNvSpPr/>
          <p:nvPr/>
        </p:nvSpPr>
        <p:spPr>
          <a:xfrm>
            <a:off x="6899" y="0"/>
            <a:ext cx="811813" cy="19291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704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Time is up</a:t>
            </a:r>
            <a:b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時間終了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172005" cy="494293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Now, you learned ‘Technical point of BSL3 lab facility’.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今、あなたは、「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BSL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実験室の設備・機器の要点」を学んだ。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 do you do from now?</a:t>
            </a: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今から、あなたは何をするか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hope that you check important risk, counter measure, reliability in your BSL3 lab.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あなたの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BSL3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実験室において、重要なリスク、対策、信頼性を確認して欲しい。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5466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2334F0-9FB6-4060-B548-D4C95BD5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98784"/>
            <a:ext cx="10571998" cy="1431234"/>
          </a:xfrm>
        </p:spPr>
        <p:txBody>
          <a:bodyPr/>
          <a:lstStyle/>
          <a:p>
            <a:r>
              <a:rPr lang="en-US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End</a:t>
            </a:r>
            <a:endParaRPr kumimoji="1" lang="ja-JP" altLang="en-US" sz="4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097514-27A9-4683-B005-E5838C544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7458927" cy="3636511"/>
          </a:xfrm>
        </p:spPr>
        <p:txBody>
          <a:bodyPr/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Thank you for cooperation with training course.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Email: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  <a:hlinkClick r:id="rId3"/>
              </a:rPr>
              <a:t>mikiikka277@hb.tp1.jp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Facebook: Miki Hideki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Document server: http://gaga.jellybean.jp/indexbsl.html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 descr="物体 が含まれている画像&#10;&#10;自動的に生成された説明">
            <a:extLst>
              <a:ext uri="{FF2B5EF4-FFF2-40B4-BE49-F238E27FC236}">
                <a16:creationId xmlns:a16="http://schemas.microsoft.com/office/drawing/2014/main" id="{994EF9EF-A8FC-4607-86AD-7C2AA144F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639" y="3239743"/>
            <a:ext cx="1600200" cy="12001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B93323-38AD-BA68-F9BE-B5601561F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639" y="4583847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76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How to realize safety?</a:t>
            </a:r>
            <a:b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どのように安全性を実現するか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3"/>
            <a:ext cx="7558991" cy="4942937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Risk assessment realizes safety.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リスク評価は安全性を実現する。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Simple and important principle for risk assessment is 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‘Human will make mistake. Machine will be broken.’. </a:t>
            </a: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リスク評価にとってシンプルで重要な原則は、</a:t>
            </a: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「人は間違う。機械は壊れる。」である。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607BC4-2F80-5A17-C8A9-F8A8C660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77705" y="2722004"/>
            <a:ext cx="3595759" cy="270401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A4D3D9-E189-4F48-B07D-9320051A24FC}"/>
              </a:ext>
            </a:extLst>
          </p:cNvPr>
          <p:cNvSpPr txBox="1"/>
          <p:nvPr/>
        </p:nvSpPr>
        <p:spPr>
          <a:xfrm>
            <a:off x="8377704" y="5426015"/>
            <a:ext cx="3595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Fukushima nuclear accident</a:t>
            </a:r>
          </a:p>
          <a:p>
            <a:r>
              <a:rPr kumimoji="1" lang="ja-JP" altLang="en-US" dirty="0"/>
              <a:t>福島原発事故</a:t>
            </a:r>
            <a:endParaRPr kumimoji="1" lang="en-US" altLang="ja-JP" dirty="0"/>
          </a:p>
          <a:p>
            <a:r>
              <a:rPr kumimoji="1" lang="en-US" altLang="ja-JP" dirty="0"/>
              <a:t>(</a:t>
            </a:r>
            <a:r>
              <a:rPr kumimoji="1" lang="ja-JP" altLang="en-US" dirty="0"/>
              <a:t>出典</a:t>
            </a:r>
            <a:r>
              <a:rPr kumimoji="1" lang="en-US" altLang="ja-JP" dirty="0"/>
              <a:t>: </a:t>
            </a:r>
            <a:r>
              <a:rPr kumimoji="1" lang="ja-JP" altLang="en-US" dirty="0"/>
              <a:t>読売新聞オンライン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094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 is risk?</a:t>
            </a:r>
            <a:b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何がリスクか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154752" cy="4942936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 is risk in your BSL3 lab facility?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あなたの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BSL3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実験室の設備におけるリスクは何か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pick up risk by using risk assessment table (‘</a:t>
            </a:r>
            <a:r>
              <a:rPr lang="en-US" altLang="ja-JP" sz="2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Risk’column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).</a:t>
            </a: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リスク評価表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「リスク」欄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を使って、リスクを拾い出してください。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think by yourself for 5 min. Then, discuss with other trainees for 5 min.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自分で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分間考えてください。そして、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分間ほかの研修生と議論してください。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Hint is human, machine (infra, system, equipment), and others.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ヒントは人、機械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インフラ、システム、機器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、などである。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234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-14067"/>
            <a:ext cx="10571998" cy="1417638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 &amp; A</a:t>
            </a:r>
            <a:endParaRPr kumimoji="1" lang="ja-JP" altLang="en-US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29132"/>
            <a:ext cx="11154752" cy="4942936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 is risk?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何がリスクか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express your opinion.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あなたの意見を説明してください。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291BF24-D856-ECDE-4875-0F3C2C3278D4}"/>
              </a:ext>
            </a:extLst>
          </p:cNvPr>
          <p:cNvSpPr/>
          <p:nvPr/>
        </p:nvSpPr>
        <p:spPr>
          <a:xfrm>
            <a:off x="6899" y="0"/>
            <a:ext cx="803101" cy="19291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51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Which level is risk intensity?</a:t>
            </a:r>
            <a:b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リスクの強度はどのレベルか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897811"/>
            <a:ext cx="11120246" cy="4960189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assess risk intensity by using risk assessment table (‘Intensity’ column) as Large, Middle, Small.</a:t>
            </a: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リスク評価表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「強度」欄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を使って、大、中、小でリスクの強度を評価してください。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think by yourself for 5 min. Then, discuss with other trainees for 5 min.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自分で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分間考えてください。そして、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分間ほかの研修生と議論してください。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Hint is damage wideness, damage strongness, and others.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ヒントは損害の大きさ、損害の強さ、などである。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42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 &amp; A</a:t>
            </a:r>
            <a:endParaRPr kumimoji="1" lang="ja-JP" altLang="en-US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154752" cy="4942936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Which level is risk intensity?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リスクの強度はどのレベルか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express your opinion.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あなたの意見を説明してください。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D6EC475-A34D-A3FD-E368-1A24E8475683}"/>
              </a:ext>
            </a:extLst>
          </p:cNvPr>
          <p:cNvSpPr/>
          <p:nvPr/>
        </p:nvSpPr>
        <p:spPr>
          <a:xfrm>
            <a:off x="6899" y="0"/>
            <a:ext cx="811813" cy="19291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70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Which level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risk frequency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b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リスクの頻度はどのレベルか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206511" cy="494293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assess risk frequency by using risk assessment table (‘Frequency’ column) as High, Middle, Low.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リスク評価表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「頻度」欄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を使って、高、中、低でリスクの頻度を評価してください。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think by yourself for 5 min. Then, discuss with other trainees for 5 min.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自分で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分間考えてください。そして、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分間ほかの研修生と議論してください。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Hint is short term and long term, and others.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ヒントは短期間、長期間、などである。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127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52BD3-58B5-4A13-9F83-E379FA41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0"/>
            <a:ext cx="10571998" cy="1417638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 &amp; A</a:t>
            </a:r>
            <a:endParaRPr kumimoji="1" lang="ja-JP" altLang="en-US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F4B3B-728C-4BB6-9511-B4274FCE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915064"/>
            <a:ext cx="11154752" cy="4942936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Which level is risk frequency?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リスクの頻度はどのレベルか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</a:p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Please express your opinion.</a:t>
            </a:r>
            <a:b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あなたの意見を説明してください。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ACBBC1-6371-8ADE-94E8-08468A3B00C3}"/>
              </a:ext>
            </a:extLst>
          </p:cNvPr>
          <p:cNvSpPr/>
          <p:nvPr/>
        </p:nvSpPr>
        <p:spPr>
          <a:xfrm>
            <a:off x="6899" y="0"/>
            <a:ext cx="803101" cy="19291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726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ォータブル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クォータブル</Template>
  <TotalTime>8423</TotalTime>
  <Words>2153</Words>
  <Application>Microsoft Office PowerPoint</Application>
  <PresentationFormat>ワイド画面</PresentationFormat>
  <Paragraphs>184</Paragraphs>
  <Slides>28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3" baseType="lpstr">
      <vt:lpstr>ＭＳ Ｐゴシック</vt:lpstr>
      <vt:lpstr>游ゴシック</vt:lpstr>
      <vt:lpstr>Century Gothic</vt:lpstr>
      <vt:lpstr>Wingdings 2</vt:lpstr>
      <vt:lpstr>クォータブル</vt:lpstr>
      <vt:lpstr>Technical Point in BSL3 Lab facility BSL実験室の設備・機器の要点</vt:lpstr>
      <vt:lpstr>Concept of BSL3 Lab BSL3実験室のコンセプト</vt:lpstr>
      <vt:lpstr>How to realize safety? どのように安全性を実現するか?</vt:lpstr>
      <vt:lpstr>What is risk? 何がリスクか?</vt:lpstr>
      <vt:lpstr>Q &amp; A</vt:lpstr>
      <vt:lpstr>Which level is risk intensity? リスクの強度はどのレベルか?</vt:lpstr>
      <vt:lpstr>Q &amp; A</vt:lpstr>
      <vt:lpstr>Which level is risk frequency? リスクの頻度はどのレベルか?</vt:lpstr>
      <vt:lpstr>Q &amp; A</vt:lpstr>
      <vt:lpstr>Which level is risk importance? リスクの重要性はどのレベルか?</vt:lpstr>
      <vt:lpstr>Q &amp; A</vt:lpstr>
      <vt:lpstr>What is important risk? 何が重要なリスクか？</vt:lpstr>
      <vt:lpstr>What counter measure will you do? どのような対策をするか?</vt:lpstr>
      <vt:lpstr>Q &amp; A</vt:lpstr>
      <vt:lpstr>Case study 事例研究</vt:lpstr>
      <vt:lpstr>Counter measure for power failure 停電の対策</vt:lpstr>
      <vt:lpstr>Reliability of counter measure 対策の信頼性</vt:lpstr>
      <vt:lpstr>How to guarantee reliability? どのように信頼性を保証するか?</vt:lpstr>
      <vt:lpstr>Q &amp; A</vt:lpstr>
      <vt:lpstr>What does enrich reliability? 何が信頼性を高めるか?</vt:lpstr>
      <vt:lpstr>Training 訓練</vt:lpstr>
      <vt:lpstr>Training plan 訓練計画</vt:lpstr>
      <vt:lpstr>Maintenance 維持管理</vt:lpstr>
      <vt:lpstr>Maintenance plan 維持管理計画</vt:lpstr>
      <vt:lpstr>Budget 予算</vt:lpstr>
      <vt:lpstr>Q &amp; A</vt:lpstr>
      <vt:lpstr>Time is up 時間終了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三木 秀樹</dc:creator>
  <cp:lastModifiedBy>HIDEKI MIKI</cp:lastModifiedBy>
  <cp:revision>206</cp:revision>
  <dcterms:created xsi:type="dcterms:W3CDTF">2019-06-29T04:02:15Z</dcterms:created>
  <dcterms:modified xsi:type="dcterms:W3CDTF">2023-12-26T01:11:11Z</dcterms:modified>
</cp:coreProperties>
</file>